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9" r:id="rId5"/>
    <p:sldId id="262" r:id="rId6"/>
    <p:sldId id="260" r:id="rId7"/>
    <p:sldId id="261" r:id="rId8"/>
    <p:sldId id="258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4FA3DF4-FC2A-4EAF-B3EF-CC68ED2A7E3A}" type="datetimeFigureOut">
              <a:rPr lang="es-CO" smtClean="0"/>
              <a:pPr/>
              <a:t>08/05/2014</a:t>
            </a:fld>
            <a:endParaRPr lang="es-CO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CO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156B30-D2AD-4E88-8B46-B281120C37F3}" type="slidenum">
              <a:rPr lang="es-CO" smtClean="0"/>
              <a:pPr/>
              <a:t>‹#›</a:t>
            </a:fld>
            <a:endParaRPr lang="es-CO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FA3DF4-FC2A-4EAF-B3EF-CC68ED2A7E3A}" type="datetimeFigureOut">
              <a:rPr lang="es-CO" smtClean="0"/>
              <a:pPr/>
              <a:t>08/05/2014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56B30-D2AD-4E88-8B46-B281120C37F3}" type="slidenum">
              <a:rPr lang="es-CO" smtClean="0"/>
              <a:pPr/>
              <a:t>‹#›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4FA3DF4-FC2A-4EAF-B3EF-CC68ED2A7E3A}" type="datetimeFigureOut">
              <a:rPr lang="es-CO" smtClean="0"/>
              <a:pPr/>
              <a:t>08/05/2014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156B30-D2AD-4E88-8B46-B281120C37F3}" type="slidenum">
              <a:rPr lang="es-CO" smtClean="0"/>
              <a:pPr/>
              <a:t>‹#›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FA3DF4-FC2A-4EAF-B3EF-CC68ED2A7E3A}" type="datetimeFigureOut">
              <a:rPr lang="es-CO" smtClean="0"/>
              <a:pPr/>
              <a:t>08/05/2014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56B30-D2AD-4E88-8B46-B281120C37F3}" type="slidenum">
              <a:rPr lang="es-CO" smtClean="0"/>
              <a:pPr/>
              <a:t>‹#›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4FA3DF4-FC2A-4EAF-B3EF-CC68ED2A7E3A}" type="datetimeFigureOut">
              <a:rPr lang="es-CO" smtClean="0"/>
              <a:pPr/>
              <a:t>08/05/2014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3156B30-D2AD-4E88-8B46-B281120C37F3}" type="slidenum">
              <a:rPr lang="es-CO" smtClean="0"/>
              <a:pPr/>
              <a:t>‹#›</a:t>
            </a:fld>
            <a:endParaRPr lang="es-CO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FA3DF4-FC2A-4EAF-B3EF-CC68ED2A7E3A}" type="datetimeFigureOut">
              <a:rPr lang="es-CO" smtClean="0"/>
              <a:pPr/>
              <a:t>08/05/2014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56B30-D2AD-4E88-8B46-B281120C37F3}" type="slidenum">
              <a:rPr lang="es-CO" smtClean="0"/>
              <a:pPr/>
              <a:t>‹#›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FA3DF4-FC2A-4EAF-B3EF-CC68ED2A7E3A}" type="datetimeFigureOut">
              <a:rPr lang="es-CO" smtClean="0"/>
              <a:pPr/>
              <a:t>08/05/2014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56B30-D2AD-4E88-8B46-B281120C37F3}" type="slidenum">
              <a:rPr lang="es-CO" smtClean="0"/>
              <a:pPr/>
              <a:t>‹#›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FA3DF4-FC2A-4EAF-B3EF-CC68ED2A7E3A}" type="datetimeFigureOut">
              <a:rPr lang="es-CO" smtClean="0"/>
              <a:pPr/>
              <a:t>08/05/2014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56B30-D2AD-4E88-8B46-B281120C37F3}" type="slidenum">
              <a:rPr lang="es-CO" smtClean="0"/>
              <a:pPr/>
              <a:t>‹#›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4FA3DF4-FC2A-4EAF-B3EF-CC68ED2A7E3A}" type="datetimeFigureOut">
              <a:rPr lang="es-CO" smtClean="0"/>
              <a:pPr/>
              <a:t>08/05/2014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56B30-D2AD-4E88-8B46-B281120C37F3}" type="slidenum">
              <a:rPr lang="es-CO" smtClean="0"/>
              <a:pPr/>
              <a:t>‹#›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FA3DF4-FC2A-4EAF-B3EF-CC68ED2A7E3A}" type="datetimeFigureOut">
              <a:rPr lang="es-CO" smtClean="0"/>
              <a:pPr/>
              <a:t>08/05/2014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56B30-D2AD-4E88-8B46-B281120C37F3}" type="slidenum">
              <a:rPr lang="es-CO" smtClean="0"/>
              <a:pPr/>
              <a:t>‹#›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FA3DF4-FC2A-4EAF-B3EF-CC68ED2A7E3A}" type="datetimeFigureOut">
              <a:rPr lang="es-CO" smtClean="0"/>
              <a:pPr/>
              <a:t>08/05/2014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156B30-D2AD-4E88-8B46-B281120C37F3}" type="slidenum">
              <a:rPr lang="es-CO" smtClean="0"/>
              <a:pPr/>
              <a:t>‹#›</a:t>
            </a:fld>
            <a:endParaRPr lang="es-CO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4FA3DF4-FC2A-4EAF-B3EF-CC68ED2A7E3A}" type="datetimeFigureOut">
              <a:rPr lang="es-CO" smtClean="0"/>
              <a:pPr/>
              <a:t>08/05/2014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CO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3156B30-D2AD-4E88-8B46-B281120C37F3}" type="slidenum">
              <a:rPr lang="es-CO" smtClean="0"/>
              <a:pPr/>
              <a:t>‹#›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hs2.westport.k12.ct.us/deluca/AP%20Lit/lista_de_autores_y_lecturas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860936"/>
          </a:xfrm>
        </p:spPr>
        <p:txBody>
          <a:bodyPr>
            <a:normAutofit fontScale="55000" lnSpcReduction="20000"/>
          </a:bodyPr>
          <a:lstStyle/>
          <a:p>
            <a:r>
              <a:rPr lang="es-CO" b="1" dirty="0" smtClean="0">
                <a:hlinkClick r:id="rId2"/>
              </a:rPr>
              <a:t>"</a:t>
            </a:r>
            <a:r>
              <a:rPr lang="es-CO" sz="7300" b="1" dirty="0" smtClean="0">
                <a:hlinkClick r:id="rId2"/>
              </a:rPr>
              <a:t>Como la vida misma"</a:t>
            </a:r>
            <a:endParaRPr lang="es-CO" sz="7300" dirty="0" smtClean="0"/>
          </a:p>
          <a:p>
            <a:r>
              <a:rPr lang="es-CO" sz="7300" b="1" dirty="0" smtClean="0"/>
              <a:t>Ficha de la Obra</a:t>
            </a:r>
            <a:r>
              <a:rPr lang="es-CO" sz="7300" dirty="0" smtClean="0"/>
              <a:t> </a:t>
            </a:r>
          </a:p>
          <a:p>
            <a:r>
              <a:rPr lang="es-CO" sz="7300" b="1" dirty="0" smtClean="0"/>
              <a:t>Autor: </a:t>
            </a:r>
            <a:r>
              <a:rPr lang="es-CO" sz="7300" dirty="0" smtClean="0"/>
              <a:t>Rosa Montero Madrid, ESPAÑA      (n. 1951)</a:t>
            </a:r>
            <a:endParaRPr lang="es-CO" sz="7300" dirty="0"/>
          </a:p>
        </p:txBody>
      </p:sp>
      <p:pic>
        <p:nvPicPr>
          <p:cNvPr id="4" name="Picture 3" descr="rosa-montero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0"/>
            <a:ext cx="4419600" cy="3333750"/>
          </a:xfrm>
          <a:prstGeom prst="rect">
            <a:avLst/>
          </a:prstGeom>
        </p:spPr>
      </p:pic>
      <p:pic>
        <p:nvPicPr>
          <p:cNvPr id="1026" name="Picture 2" descr="C:\Documents and Settings\221162\Local Settings\Temporary Internet Files\Content.IE5\27G88M0V\MP90038596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819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6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Época </a:t>
            </a:r>
            <a:r>
              <a:rPr lang="es-CO" dirty="0" smtClean="0"/>
              <a:t>y Movimiento Cultural:</a:t>
            </a:r>
            <a:endParaRPr lang="es-CO" dirty="0"/>
          </a:p>
        </p:txBody>
      </p:sp>
      <p:sp>
        <p:nvSpPr>
          <p:cNvPr id="3" name="Rectangle 2"/>
          <p:cNvSpPr/>
          <p:nvPr/>
        </p:nvSpPr>
        <p:spPr>
          <a:xfrm>
            <a:off x="152400" y="14478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 smtClean="0"/>
              <a:t>Narrativa y Ensayo Siglo XX, Literatura Femenina</a:t>
            </a:r>
          </a:p>
          <a:p>
            <a:endParaRPr lang="es-CO" sz="2800" dirty="0"/>
          </a:p>
        </p:txBody>
      </p:sp>
      <p:sp>
        <p:nvSpPr>
          <p:cNvPr id="4" name="Rectangle 3"/>
          <p:cNvSpPr/>
          <p:nvPr/>
        </p:nvSpPr>
        <p:spPr>
          <a:xfrm>
            <a:off x="533400" y="2590800"/>
            <a:ext cx="6781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/>
              <a:t>Sub-Género: </a:t>
            </a:r>
            <a:r>
              <a:rPr lang="es-CO" sz="2400" dirty="0" smtClean="0"/>
              <a:t> Utiliza 'el fluir de la conciencia'  Este estilo se caracteriza por una construcción ligeramente desarticulada en el aspecto sintáctico y semántico, asociaciones aparentemente ilógicas y por enunciados incompletos. </a:t>
            </a:r>
          </a:p>
          <a:p>
            <a:r>
              <a:rPr lang="es-CO" sz="2400" dirty="0" smtClean="0"/>
              <a:t> Los </a:t>
            </a:r>
            <a:r>
              <a:rPr lang="es-CO" sz="2400" dirty="0" smtClean="0"/>
              <a:t>estímulos </a:t>
            </a:r>
            <a:r>
              <a:rPr lang="es-CO" sz="2400" dirty="0" smtClean="0"/>
              <a:t>externos influyen en la secuencia de los pensamientos del protagonista y esto hace que su proceso mental se vuelva fragmentado y de apariencia caótica.</a:t>
            </a:r>
            <a:endParaRPr lang="es-CO" sz="2400" dirty="0"/>
          </a:p>
        </p:txBody>
      </p:sp>
      <p:sp>
        <p:nvSpPr>
          <p:cNvPr id="5" name="Rectangle 4"/>
          <p:cNvSpPr/>
          <p:nvPr/>
        </p:nvSpPr>
        <p:spPr>
          <a:xfrm>
            <a:off x="1371600" y="1981200"/>
            <a:ext cx="579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/>
              <a:t>Género:</a:t>
            </a:r>
            <a:r>
              <a:rPr lang="es-CO" sz="2400" dirty="0" smtClean="0"/>
              <a:t> Narrativa </a:t>
            </a:r>
            <a:endParaRPr lang="es-CO" sz="2400" dirty="0"/>
          </a:p>
        </p:txBody>
      </p:sp>
      <p:pic>
        <p:nvPicPr>
          <p:cNvPr id="3073" name="Picture 1" descr="C:\Documents and Settings\221162\Local Settings\Temporary Internet Files\Content.IE5\GEKEI7AP\MC9000569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181600"/>
            <a:ext cx="1826971" cy="1385316"/>
          </a:xfrm>
          <a:prstGeom prst="rect">
            <a:avLst/>
          </a:prstGeom>
          <a:noFill/>
        </p:spPr>
      </p:pic>
      <p:pic>
        <p:nvPicPr>
          <p:cNvPr id="3074" name="Picture 2" descr="C:\Documents and Settings\221162\Local Settings\Temporary Internet Files\Content.IE5\IIBYPCOY\MC90043388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2438400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ESTRUCTURA</a:t>
            </a:r>
            <a:endParaRPr lang="es-CO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1600200"/>
          <a:ext cx="6705600" cy="4453763"/>
        </p:xfrm>
        <a:graphic>
          <a:graphicData uri="http://schemas.openxmlformats.org/drawingml/2006/table">
            <a:tbl>
              <a:tblPr/>
              <a:tblGrid>
                <a:gridCol w="67056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DO" sz="3200" b="1" dirty="0">
                          <a:latin typeface="Calibri"/>
                          <a:ea typeface="Calibri"/>
                          <a:cs typeface="Calibri"/>
                        </a:rPr>
                        <a:t>Cuento realista</a:t>
                      </a:r>
                      <a:endParaRPr lang="es-CO" sz="3200" b="1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DO" sz="3200" b="1" dirty="0">
                          <a:latin typeface="Calibri"/>
                          <a:ea typeface="Calibri"/>
                          <a:cs typeface="Calibri"/>
                        </a:rPr>
                        <a:t>La técnica del fluir de la conciencia—conocido también como monólogo interior—imita el proceso</a:t>
                      </a:r>
                      <a:endParaRPr lang="es-CO" sz="3200" b="1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DO" sz="3200" b="1" dirty="0">
                          <a:latin typeface="Calibri"/>
                          <a:ea typeface="Calibri"/>
                          <a:cs typeface="Calibri"/>
                        </a:rPr>
                        <a:t>mental de una persona, y esto permite gran libertad en el uso de la puntuación.</a:t>
                      </a:r>
                      <a:endParaRPr lang="es-CO" sz="3200" b="1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DO" sz="3200" b="1" dirty="0">
                          <a:latin typeface="Calibri"/>
                          <a:ea typeface="Calibri"/>
                          <a:cs typeface="Calibri"/>
                        </a:rPr>
                        <a:t>Lenguaje coloquial</a:t>
                      </a:r>
                      <a:endParaRPr lang="es-CO" sz="32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Personajes</a:t>
            </a:r>
            <a:endParaRPr lang="es-CO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600200"/>
          <a:ext cx="7467600" cy="981456"/>
        </p:xfrm>
        <a:graphic>
          <a:graphicData uri="http://schemas.openxmlformats.org/drawingml/2006/table">
            <a:tbl>
              <a:tblPr/>
              <a:tblGrid>
                <a:gridCol w="74676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DO" sz="2800" dirty="0">
                          <a:latin typeface="Calibri"/>
                          <a:ea typeface="Calibri"/>
                          <a:cs typeface="Calibri"/>
                        </a:rPr>
                        <a:t>La narradora/ el narrador (perspectiva)</a:t>
                      </a:r>
                      <a:endParaRPr lang="es-CO" sz="28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DO" sz="2800" dirty="0">
                          <a:latin typeface="Calibri"/>
                          <a:ea typeface="Calibri"/>
                          <a:cs typeface="Calibri"/>
                        </a:rPr>
                        <a:t>Un hombre de mediana </a:t>
                      </a:r>
                      <a:r>
                        <a:rPr lang="es-DO" sz="2800" dirty="0" smtClean="0">
                          <a:latin typeface="Calibri"/>
                          <a:ea typeface="Calibri"/>
                          <a:cs typeface="Calibri"/>
                        </a:rPr>
                        <a:t>edad(Conductor </a:t>
                      </a:r>
                      <a:r>
                        <a:rPr lang="es-DO" sz="2800" dirty="0">
                          <a:latin typeface="Calibri"/>
                          <a:ea typeface="Calibri"/>
                          <a:cs typeface="Calibri"/>
                        </a:rPr>
                        <a:t>vecino)</a:t>
                      </a:r>
                      <a:endParaRPr lang="es-CO" sz="2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2895600"/>
          <a:ext cx="6096000" cy="122485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DO" sz="3600" b="1" u="sng" dirty="0">
                          <a:latin typeface="Calibri"/>
                          <a:ea typeface="Calibri"/>
                          <a:cs typeface="Calibri"/>
                        </a:rPr>
                        <a:t>Tema(s): </a:t>
                      </a:r>
                      <a:endParaRPr lang="es-CO" sz="3600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DO" sz="3600" dirty="0">
                          <a:latin typeface="Calibri"/>
                          <a:ea typeface="Calibri"/>
                          <a:cs typeface="Calibri"/>
                        </a:rPr>
                        <a:t>El tiempo y el espacio</a:t>
                      </a:r>
                      <a:endParaRPr lang="es-CO" sz="36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4343400"/>
          <a:ext cx="6096000" cy="461899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DO" sz="2800" b="1" u="sng" dirty="0">
                          <a:latin typeface="Calibri"/>
                          <a:ea typeface="Calibri"/>
                          <a:cs typeface="Calibri"/>
                        </a:rPr>
                        <a:t>Conceptos Organizadores: </a:t>
                      </a:r>
                      <a:endParaRPr lang="es-CO" sz="28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0" y="49530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D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La amistad y la hostilidad</a:t>
            </a:r>
            <a:endParaRPr kumimoji="0" lang="es-C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D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El amor y el desprecio</a:t>
            </a:r>
            <a:endParaRPr kumimoji="0" lang="es-C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D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La comunicación o falta de comunicación</a:t>
            </a:r>
            <a:endParaRPr kumimoji="0" lang="es-C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DO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El individuo y la comunidad</a:t>
            </a:r>
            <a:endParaRPr kumimoji="0" lang="es-DO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9" name="Picture 5" descr="C:\Documents and Settings\221162\Local Settings\Temporary Internet Files\Content.IE5\PZ2PNQVT\MP9004308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895600"/>
            <a:ext cx="1981200" cy="1317189"/>
          </a:xfrm>
          <a:prstGeom prst="rect">
            <a:avLst/>
          </a:prstGeom>
          <a:noFill/>
        </p:spPr>
      </p:pic>
      <p:pic>
        <p:nvPicPr>
          <p:cNvPr id="1030" name="Picture 6" descr="C:\Documents and Settings\221162\Local Settings\Temporary Internet Files\Content.IE5\PZ2PNQVT\MP90044029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800600"/>
            <a:ext cx="1371600" cy="1029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OBJETIVO DE LA OBRA</a:t>
            </a:r>
            <a:endParaRPr lang="es-CO" dirty="0"/>
          </a:p>
        </p:txBody>
      </p:sp>
      <p:sp>
        <p:nvSpPr>
          <p:cNvPr id="3" name="Rectangle 2"/>
          <p:cNvSpPr/>
          <p:nvPr/>
        </p:nvSpPr>
        <p:spPr>
          <a:xfrm>
            <a:off x="228600" y="1752600"/>
            <a:ext cx="6858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2800" dirty="0" smtClean="0"/>
              <a:t>Mostrar la ansiedad, el estrés y la deshumanización del hombre por causa de la vida moderna y los avances tecnológicos cuyo propósito debería ser facilitar la existencia humana. </a:t>
            </a:r>
            <a:endParaRPr lang="es-DO" sz="2800" dirty="0" smtClean="0"/>
          </a:p>
          <a:p>
            <a:r>
              <a:rPr lang="es-DO" sz="2800" dirty="0" smtClean="0"/>
              <a:t>La </a:t>
            </a:r>
            <a:r>
              <a:rPr lang="es-DO" sz="2800" dirty="0" smtClean="0"/>
              <a:t>naturaleza de ver las faltas en otros pero no en nuestra persona.</a:t>
            </a:r>
            <a:endParaRPr lang="es-CO" sz="2800" dirty="0"/>
          </a:p>
        </p:txBody>
      </p:sp>
      <p:pic>
        <p:nvPicPr>
          <p:cNvPr id="18434" name="Picture 2" descr="C:\Documents and Settings\221162\Local Settings\Temporary Internet Files\Content.IE5\PZ2PNQVT\MP9003997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876800"/>
            <a:ext cx="2667000" cy="1777305"/>
          </a:xfrm>
          <a:prstGeom prst="rect">
            <a:avLst/>
          </a:prstGeom>
          <a:noFill/>
        </p:spPr>
      </p:pic>
      <p:pic>
        <p:nvPicPr>
          <p:cNvPr id="18435" name="Picture 3" descr="C:\Documents and Settings\221162\Local Settings\Temporary Internet Files\Content.IE5\27G88M0V\MC90029095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183109"/>
            <a:ext cx="1291628" cy="1674891"/>
          </a:xfrm>
          <a:prstGeom prst="rect">
            <a:avLst/>
          </a:prstGeom>
          <a:noFill/>
        </p:spPr>
      </p:pic>
      <p:pic>
        <p:nvPicPr>
          <p:cNvPr id="18437" name="Picture 5" descr="C:\Documents and Settings\221162\Local Settings\Temporary Internet Files\Content.IE5\GEKEI7AP\MP90043122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0"/>
            <a:ext cx="1981200" cy="1981200"/>
          </a:xfrm>
          <a:prstGeom prst="rect">
            <a:avLst/>
          </a:prstGeom>
          <a:noFill/>
        </p:spPr>
      </p:pic>
      <p:pic>
        <p:nvPicPr>
          <p:cNvPr id="18438" name="Picture 6" descr="C:\Documents and Settings\221162\Local Settings\Temporary Internet Files\Content.IE5\IIBYPCOY\MP90044219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181600"/>
            <a:ext cx="2286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DO" u="sng" dirty="0" smtClean="0"/>
              <a:t>Ambiente de la obra: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143000"/>
          <a:ext cx="7315200" cy="2499043"/>
        </p:xfrm>
        <a:graphic>
          <a:graphicData uri="http://schemas.openxmlformats.org/drawingml/2006/table">
            <a:tbl>
              <a:tblPr/>
              <a:tblGrid>
                <a:gridCol w="73152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DO" sz="2400" b="1" dirty="0">
                          <a:latin typeface="Calibri"/>
                          <a:ea typeface="Calibri"/>
                          <a:cs typeface="Calibri"/>
                        </a:rPr>
                        <a:t>La calle de una ciudad moderna </a:t>
                      </a:r>
                      <a:endParaRPr lang="es-DO" sz="2400" b="1" dirty="0" smtClean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DO" sz="2400" b="1" dirty="0" smtClean="0">
                          <a:latin typeface="Calibri"/>
                          <a:ea typeface="Calibri"/>
                          <a:cs typeface="Calibri"/>
                        </a:rPr>
                        <a:t>en </a:t>
                      </a:r>
                      <a:r>
                        <a:rPr lang="es-DO" sz="2400" b="1" dirty="0">
                          <a:latin typeface="Calibri"/>
                          <a:ea typeface="Calibri"/>
                          <a:cs typeface="Calibri"/>
                        </a:rPr>
                        <a:t>una mañana con mucho tráfico.</a:t>
                      </a:r>
                      <a:endParaRPr lang="es-CO" sz="2400" b="1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DO" sz="2400" b="1" dirty="0">
                          <a:latin typeface="Calibri"/>
                          <a:ea typeface="Calibri"/>
                          <a:cs typeface="Calibri"/>
                        </a:rPr>
                        <a:t>Ambiente urbano de gran </a:t>
                      </a:r>
                      <a:endParaRPr lang="es-DO" sz="2400" b="1" dirty="0" smtClean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DO" sz="2400" b="1" dirty="0" smtClean="0">
                          <a:latin typeface="Calibri"/>
                          <a:ea typeface="Calibri"/>
                          <a:cs typeface="Calibri"/>
                        </a:rPr>
                        <a:t>conglomeración </a:t>
                      </a:r>
                      <a:r>
                        <a:rPr lang="es-DO" sz="2400" b="1" dirty="0">
                          <a:latin typeface="Calibri"/>
                          <a:ea typeface="Calibri"/>
                          <a:cs typeface="Calibri"/>
                        </a:rPr>
                        <a:t>de autos</a:t>
                      </a:r>
                      <a:endParaRPr lang="es-CO" sz="2400" b="1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DO" sz="2400" b="1" dirty="0">
                          <a:latin typeface="Calibri"/>
                          <a:ea typeface="Calibri"/>
                          <a:cs typeface="Calibri"/>
                        </a:rPr>
                        <a:t>Tráfico y atascamiento en  la mañana </a:t>
                      </a:r>
                      <a:endParaRPr lang="es-CO" sz="2400" b="1" dirty="0"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DO" sz="2400" b="1" dirty="0">
                          <a:latin typeface="Calibri"/>
                          <a:ea typeface="Calibri"/>
                          <a:cs typeface="Calibri"/>
                        </a:rPr>
                        <a:t>Contaminación ambiental y acústica. </a:t>
                      </a:r>
                      <a:endParaRPr lang="es-CO" sz="2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14400" y="4114800"/>
            <a:ext cx="4897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DO" sz="4000" b="1" u="sng" dirty="0" smtClean="0"/>
              <a:t>Tono:</a:t>
            </a:r>
            <a:r>
              <a:rPr lang="es-DO" sz="4000" dirty="0" smtClean="0"/>
              <a:t> Hostil, irónico</a:t>
            </a:r>
            <a:endParaRPr lang="es-CO" sz="4000" dirty="0"/>
          </a:p>
        </p:txBody>
      </p:sp>
      <p:pic>
        <p:nvPicPr>
          <p:cNvPr id="17409" name="Picture 1" descr="C:\Documents and Settings\221162\Local Settings\Temporary Internet Files\Content.IE5\GEKEI7AP\MC9000487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038600"/>
            <a:ext cx="1635862" cy="1901038"/>
          </a:xfrm>
          <a:prstGeom prst="rect">
            <a:avLst/>
          </a:prstGeom>
          <a:noFill/>
        </p:spPr>
      </p:pic>
      <p:pic>
        <p:nvPicPr>
          <p:cNvPr id="17410" name="Picture 2" descr="C:\Documents and Settings\221162\Local Settings\Temporary Internet Files\Content.IE5\27G88M0V\MP90044239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98895">
            <a:off x="5480642" y="991717"/>
            <a:ext cx="3060783" cy="2272141"/>
          </a:xfrm>
          <a:prstGeom prst="rect">
            <a:avLst/>
          </a:prstGeom>
          <a:noFill/>
        </p:spPr>
      </p:pic>
      <p:pic>
        <p:nvPicPr>
          <p:cNvPr id="17411" name="Picture 3" descr="C:\Documents and Settings\221162\Local Settings\Temporary Internet Files\Content.IE5\GEKEI7AP\MC90005691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029200"/>
            <a:ext cx="1826971" cy="1385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DO" u="sng" dirty="0" smtClean="0"/>
              <a:t>Resumen: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Rectangle 2"/>
          <p:cNvSpPr/>
          <p:nvPr/>
        </p:nvSpPr>
        <p:spPr>
          <a:xfrm>
            <a:off x="609600" y="1295400"/>
            <a:ext cx="7010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2000" dirty="0" smtClean="0"/>
              <a:t>Una persona sale a la calle a combatir casi literalmente contra el tráfico y la congestión. </a:t>
            </a:r>
            <a:endParaRPr lang="es-DO" sz="2000" dirty="0" smtClean="0"/>
          </a:p>
          <a:p>
            <a:r>
              <a:rPr lang="es-DO" sz="2000" dirty="0" smtClean="0"/>
              <a:t>El </a:t>
            </a:r>
            <a:r>
              <a:rPr lang="es-DO" sz="2000" dirty="0" smtClean="0"/>
              <a:t>hecho de poder llegar a su destino se convierte en una lucha campal contra todos los conductores y personas a su alrededor. </a:t>
            </a:r>
            <a:endParaRPr lang="es-DO" sz="2000" dirty="0" smtClean="0"/>
          </a:p>
          <a:p>
            <a:r>
              <a:rPr lang="es-DO" sz="2000" dirty="0" smtClean="0"/>
              <a:t> </a:t>
            </a:r>
            <a:r>
              <a:rPr lang="es-DO" sz="2000" dirty="0" smtClean="0"/>
              <a:t>La narradora aborrece, odia e insulta a todos los que junto a ella compiten por unos metros de asfalto= calle. Sólo cuando logra aparcarse en un lugar, gracias a la generosidad de un hombre de mediana edad, la narradora demuestra cualidades humanas positivas como la  bondad y el agradecimiento. </a:t>
            </a:r>
            <a:endParaRPr lang="es-DO" sz="2000" dirty="0" smtClean="0"/>
          </a:p>
          <a:p>
            <a:r>
              <a:rPr lang="es-DO" sz="2000" dirty="0" smtClean="0"/>
              <a:t>El </a:t>
            </a:r>
            <a:r>
              <a:rPr lang="es-DO" sz="2000" dirty="0" smtClean="0"/>
              <a:t>hombre, tan  abrumado y ansioso como la narradora, se sorprende por la muestra de agradecimiento en este ambiente hostil. Son incapaces de comportarse o comunicarse cordialmente. Irónicamente, la narradora crítica la misma insensibilidad que ella había demostrado hasta ese momento.</a:t>
            </a:r>
            <a:endParaRPr lang="es-CO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Observa las tres unidades aristotélicas (tiempo, lugar y acción dramática).</a:t>
            </a:r>
            <a:endParaRPr lang="es-CO" dirty="0"/>
          </a:p>
        </p:txBody>
      </p:sp>
      <p:sp>
        <p:nvSpPr>
          <p:cNvPr id="3" name="Rectangle 2"/>
          <p:cNvSpPr/>
          <p:nvPr/>
        </p:nvSpPr>
        <p:spPr>
          <a:xfrm>
            <a:off x="1905000" y="2133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 smtClean="0"/>
              <a:t>1.Cuento corto:</a:t>
            </a:r>
            <a:r>
              <a:rPr lang="es-CO" dirty="0" smtClean="0"/>
              <a:t> </a:t>
            </a:r>
            <a:r>
              <a:rPr lang="es-CO" i="1" dirty="0" smtClean="0"/>
              <a:t>héroe moderno que cruza la ciudad en vez de los mares, batalla contra coches atascados en vez de gigantes</a:t>
            </a:r>
            <a:endParaRPr lang="es-CO" dirty="0"/>
          </a:p>
        </p:txBody>
      </p:sp>
      <p:sp>
        <p:nvSpPr>
          <p:cNvPr id="4" name="Rectangle 3"/>
          <p:cNvSpPr/>
          <p:nvPr/>
        </p:nvSpPr>
        <p:spPr>
          <a:xfrm>
            <a:off x="2133600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 smtClean="0"/>
              <a:t>2. Artículo satírico:</a:t>
            </a:r>
            <a:r>
              <a:rPr lang="es-CO" dirty="0" smtClean="0"/>
              <a:t> </a:t>
            </a:r>
            <a:r>
              <a:rPr lang="es-CO" i="1" dirty="0" smtClean="0"/>
              <a:t>ofrece una crítica aguda y satírica de la vida moderna</a:t>
            </a:r>
            <a:endParaRPr lang="es-CO" dirty="0"/>
          </a:p>
        </p:txBody>
      </p:sp>
      <p:sp>
        <p:nvSpPr>
          <p:cNvPr id="5" name="Rectangle 4"/>
          <p:cNvSpPr/>
          <p:nvPr/>
        </p:nvSpPr>
        <p:spPr>
          <a:xfrm>
            <a:off x="1905000" y="42672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dirty="0" smtClean="0"/>
              <a:t>3. Comentario:</a:t>
            </a:r>
            <a:r>
              <a:rPr lang="es-CO" dirty="0" smtClean="0"/>
              <a:t> </a:t>
            </a:r>
            <a:r>
              <a:rPr lang="es-CO" i="1" dirty="0" smtClean="0"/>
              <a:t>sobre la agresividad natural del ser humano y las dificultades de la comunicación interpersonal. En un relato breve se pueden ver los problemas habituales de la vida urbana, como los embotellamientos, la deshumanización de las relaciones interpersonales y la mutua incomprensión.</a:t>
            </a:r>
            <a:endParaRPr lang="es-CO" dirty="0"/>
          </a:p>
        </p:txBody>
      </p:sp>
      <p:pic>
        <p:nvPicPr>
          <p:cNvPr id="2050" name="Picture 2" descr="C:\Documents and Settings\221162\Local Settings\Temporary Internet Files\Content.IE5\GEKEI7AP\MC90043388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1828572" cy="1828572"/>
          </a:xfrm>
          <a:prstGeom prst="rect">
            <a:avLst/>
          </a:prstGeom>
          <a:noFill/>
        </p:spPr>
      </p:pic>
      <p:pic>
        <p:nvPicPr>
          <p:cNvPr id="2052" name="Picture 4" descr="C:\Documents and Settings\221162\Local Settings\Temporary Internet Files\Content.IE5\27G88M0V\MP90040328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114800"/>
            <a:ext cx="1371600" cy="2282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</TotalTime>
  <Words>464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Opulent</vt:lpstr>
      <vt:lpstr>Slide 1</vt:lpstr>
      <vt:lpstr>Época y Movimiento Cultural:</vt:lpstr>
      <vt:lpstr>ESTRUCTURA</vt:lpstr>
      <vt:lpstr>Personajes</vt:lpstr>
      <vt:lpstr>OBJETIVO DE LA OBRA</vt:lpstr>
      <vt:lpstr>Ambiente de la obra: </vt:lpstr>
      <vt:lpstr>Resumen: </vt:lpstr>
      <vt:lpstr>Observa las tres unidades aristotélicas (tiempo, lugar y acción dramática).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221162</dc:creator>
  <cp:lastModifiedBy>221162</cp:lastModifiedBy>
  <cp:revision>4</cp:revision>
  <dcterms:created xsi:type="dcterms:W3CDTF">2014-05-08T13:39:14Z</dcterms:created>
  <dcterms:modified xsi:type="dcterms:W3CDTF">2014-05-08T14:12:48Z</dcterms:modified>
</cp:coreProperties>
</file>